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Raleway" panose="020B0604020202020204" charset="0"/>
      <p:regular r:id="rId15"/>
    </p:embeddedFont>
    <p:embeddedFont>
      <p:font typeface="Roboto"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5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9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3C3939">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977872"/>
            <a:ext cx="6061234" cy="566976"/>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Raleway" pitchFamily="34" charset="0"/>
                <a:ea typeface="Raleway" pitchFamily="34" charset="-122"/>
                <a:cs typeface="Raleway" pitchFamily="34" charset="-120"/>
              </a:rPr>
              <a:t>Food Redistribution Interface</a:t>
            </a:r>
            <a:endParaRPr lang="en-US" sz="3550" dirty="0"/>
          </a:p>
        </p:txBody>
      </p:sp>
      <p:sp>
        <p:nvSpPr>
          <p:cNvPr id="4" name="Text 1"/>
          <p:cNvSpPr/>
          <p:nvPr/>
        </p:nvSpPr>
        <p:spPr>
          <a:xfrm>
            <a:off x="6280190" y="3799999"/>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Globally, vast amounts of food are wasted. Yet, many face food insecurity. Food redistribution can bridge this gap. Our presentation introduces an interface designed to connect surplus food with those in need, revolutionizing food security.</a:t>
            </a:r>
            <a:endParaRPr lang="en-US" sz="1750" dirty="0"/>
          </a:p>
        </p:txBody>
      </p:sp>
      <p:sp>
        <p:nvSpPr>
          <p:cNvPr id="5" name="Rectangle 4"/>
          <p:cNvSpPr/>
          <p:nvPr/>
        </p:nvSpPr>
        <p:spPr>
          <a:xfrm>
            <a:off x="12582939" y="7603434"/>
            <a:ext cx="1948070" cy="57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44930"/>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1B1B27"/>
                </a:solidFill>
                <a:latin typeface="Raleway" pitchFamily="34" charset="0"/>
                <a:ea typeface="Raleway" pitchFamily="34" charset="-122"/>
                <a:cs typeface="Raleway" pitchFamily="34" charset="-120"/>
              </a:rPr>
              <a:t>Existing Food Redistribution Systems</a:t>
            </a:r>
            <a:endParaRPr lang="en-US" sz="3550" dirty="0"/>
          </a:p>
        </p:txBody>
      </p:sp>
      <p:sp>
        <p:nvSpPr>
          <p:cNvPr id="4" name="Text 1"/>
          <p:cNvSpPr/>
          <p:nvPr/>
        </p:nvSpPr>
        <p:spPr>
          <a:xfrm>
            <a:off x="793790" y="273403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Existing systems face limitations. Logistical challenges and lack of real-time inventory visibility are issues. Food banks, soup kitchens, and direct-to-consumer models exist. However, a more comprehensive solution is needed.</a:t>
            </a:r>
            <a:endParaRPr lang="en-US" sz="1750" dirty="0"/>
          </a:p>
        </p:txBody>
      </p:sp>
      <p:sp>
        <p:nvSpPr>
          <p:cNvPr id="5" name="Shape 2"/>
          <p:cNvSpPr/>
          <p:nvPr/>
        </p:nvSpPr>
        <p:spPr>
          <a:xfrm>
            <a:off x="793790" y="4695944"/>
            <a:ext cx="510302" cy="510302"/>
          </a:xfrm>
          <a:prstGeom prst="roundRect">
            <a:avLst>
              <a:gd name="adj" fmla="val 18669"/>
            </a:avLst>
          </a:prstGeom>
          <a:solidFill>
            <a:srgbClr val="E1E1EA"/>
          </a:solidFill>
          <a:ln w="7620">
            <a:solidFill>
              <a:srgbClr val="C7C7D0"/>
            </a:solidFill>
            <a:prstDash val="solid"/>
          </a:ln>
        </p:spPr>
      </p:sp>
      <p:pic>
        <p:nvPicPr>
          <p:cNvPr id="6" name="Image 1" descr="preencoded.png"/>
          <p:cNvPicPr>
            <a:picLocks noChangeAspect="1"/>
          </p:cNvPicPr>
          <p:nvPr/>
        </p:nvPicPr>
        <p:blipFill>
          <a:blip r:embed="rId4"/>
          <a:stretch>
            <a:fillRect/>
          </a:stretch>
        </p:blipFill>
        <p:spPr>
          <a:xfrm>
            <a:off x="878860" y="4738449"/>
            <a:ext cx="340162" cy="425291"/>
          </a:xfrm>
          <a:prstGeom prst="rect">
            <a:avLst/>
          </a:prstGeom>
        </p:spPr>
      </p:pic>
      <p:sp>
        <p:nvSpPr>
          <p:cNvPr id="7" name="Text 3"/>
          <p:cNvSpPr/>
          <p:nvPr/>
        </p:nvSpPr>
        <p:spPr>
          <a:xfrm>
            <a:off x="1530906" y="46959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Food banks</a:t>
            </a:r>
            <a:endParaRPr lang="en-US" sz="2200" dirty="0"/>
          </a:p>
        </p:txBody>
      </p:sp>
      <p:sp>
        <p:nvSpPr>
          <p:cNvPr id="8" name="Text 4"/>
          <p:cNvSpPr/>
          <p:nvPr/>
        </p:nvSpPr>
        <p:spPr>
          <a:xfrm>
            <a:off x="1530906" y="5186363"/>
            <a:ext cx="292774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Provide meals</a:t>
            </a:r>
            <a:endParaRPr lang="en-US" sz="1750" dirty="0"/>
          </a:p>
        </p:txBody>
      </p:sp>
      <p:sp>
        <p:nvSpPr>
          <p:cNvPr id="9" name="Shape 5"/>
          <p:cNvSpPr/>
          <p:nvPr/>
        </p:nvSpPr>
        <p:spPr>
          <a:xfrm>
            <a:off x="4685467" y="4695944"/>
            <a:ext cx="510302" cy="510302"/>
          </a:xfrm>
          <a:prstGeom prst="roundRect">
            <a:avLst>
              <a:gd name="adj" fmla="val 18669"/>
            </a:avLst>
          </a:prstGeom>
          <a:solidFill>
            <a:srgbClr val="E1E1EA"/>
          </a:solidFill>
          <a:ln w="7620">
            <a:solidFill>
              <a:srgbClr val="C7C7D0"/>
            </a:solidFill>
            <a:prstDash val="solid"/>
          </a:ln>
        </p:spPr>
      </p:sp>
      <p:pic>
        <p:nvPicPr>
          <p:cNvPr id="10" name="Image 2" descr="preencoded.png"/>
          <p:cNvPicPr>
            <a:picLocks noChangeAspect="1"/>
          </p:cNvPicPr>
          <p:nvPr/>
        </p:nvPicPr>
        <p:blipFill>
          <a:blip r:embed="rId5"/>
          <a:stretch>
            <a:fillRect/>
          </a:stretch>
        </p:blipFill>
        <p:spPr>
          <a:xfrm>
            <a:off x="4770537" y="4738449"/>
            <a:ext cx="340162" cy="425291"/>
          </a:xfrm>
          <a:prstGeom prst="rect">
            <a:avLst/>
          </a:prstGeom>
        </p:spPr>
      </p:pic>
      <p:sp>
        <p:nvSpPr>
          <p:cNvPr id="11" name="Text 6"/>
          <p:cNvSpPr/>
          <p:nvPr/>
        </p:nvSpPr>
        <p:spPr>
          <a:xfrm>
            <a:off x="5422583" y="46959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Soup kitchens</a:t>
            </a:r>
            <a:endParaRPr lang="en-US" sz="2200" dirty="0"/>
          </a:p>
        </p:txBody>
      </p:sp>
      <p:sp>
        <p:nvSpPr>
          <p:cNvPr id="12" name="Text 7"/>
          <p:cNvSpPr/>
          <p:nvPr/>
        </p:nvSpPr>
        <p:spPr>
          <a:xfrm>
            <a:off x="5422583" y="5186363"/>
            <a:ext cx="292774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Dependent on volunteers</a:t>
            </a:r>
            <a:endParaRPr lang="en-US" sz="1750" dirty="0"/>
          </a:p>
        </p:txBody>
      </p:sp>
      <p:sp>
        <p:nvSpPr>
          <p:cNvPr id="13" name="Shape 8"/>
          <p:cNvSpPr/>
          <p:nvPr/>
        </p:nvSpPr>
        <p:spPr>
          <a:xfrm>
            <a:off x="793790" y="6031230"/>
            <a:ext cx="510302" cy="510302"/>
          </a:xfrm>
          <a:prstGeom prst="roundRect">
            <a:avLst>
              <a:gd name="adj" fmla="val 18669"/>
            </a:avLst>
          </a:prstGeom>
          <a:solidFill>
            <a:srgbClr val="E1E1EA"/>
          </a:solidFill>
          <a:ln w="7620">
            <a:solidFill>
              <a:srgbClr val="C7C7D0"/>
            </a:solidFill>
            <a:prstDash val="solid"/>
          </a:ln>
        </p:spPr>
      </p:sp>
      <p:pic>
        <p:nvPicPr>
          <p:cNvPr id="14" name="Image 3" descr="preencoded.png"/>
          <p:cNvPicPr>
            <a:picLocks noChangeAspect="1"/>
          </p:cNvPicPr>
          <p:nvPr/>
        </p:nvPicPr>
        <p:blipFill>
          <a:blip r:embed="rId6"/>
          <a:stretch>
            <a:fillRect/>
          </a:stretch>
        </p:blipFill>
        <p:spPr>
          <a:xfrm>
            <a:off x="878860" y="6073735"/>
            <a:ext cx="340162" cy="425291"/>
          </a:xfrm>
          <a:prstGeom prst="rect">
            <a:avLst/>
          </a:prstGeom>
        </p:spPr>
      </p:pic>
      <p:sp>
        <p:nvSpPr>
          <p:cNvPr id="15" name="Text 9"/>
          <p:cNvSpPr/>
          <p:nvPr/>
        </p:nvSpPr>
        <p:spPr>
          <a:xfrm>
            <a:off x="1530906" y="60312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Imperfect Foods</a:t>
            </a:r>
            <a:endParaRPr lang="en-US" sz="2200" dirty="0"/>
          </a:p>
        </p:txBody>
      </p:sp>
      <p:sp>
        <p:nvSpPr>
          <p:cNvPr id="16" name="Text 10"/>
          <p:cNvSpPr/>
          <p:nvPr/>
        </p:nvSpPr>
        <p:spPr>
          <a:xfrm>
            <a:off x="1530906" y="652164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Focus on produce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09030"/>
            <a:ext cx="6469380" cy="566976"/>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Raleway" pitchFamily="34" charset="0"/>
                <a:ea typeface="Raleway" pitchFamily="34" charset="-122"/>
                <a:cs typeface="Raleway" pitchFamily="34" charset="-120"/>
              </a:rPr>
              <a:t>A Food Redistribution Interface</a:t>
            </a:r>
            <a:endParaRPr lang="en-US" sz="3550" dirty="0"/>
          </a:p>
        </p:txBody>
      </p:sp>
      <p:sp>
        <p:nvSpPr>
          <p:cNvPr id="4" name="Text 1"/>
          <p:cNvSpPr/>
          <p:nvPr/>
        </p:nvSpPr>
        <p:spPr>
          <a:xfrm>
            <a:off x="6280190" y="163115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Our platform connects businesses with surplus food to organizations in need. Restaurants and farms list available food in real-time. A matching algorithm connects donors with recipients. Integrated delivery services ensure efficient transportation.</a:t>
            </a:r>
            <a:endParaRPr lang="en-US" sz="1750" dirty="0"/>
          </a:p>
        </p:txBody>
      </p:sp>
      <p:pic>
        <p:nvPicPr>
          <p:cNvPr id="5" name="Image 1" descr="preencoded.png"/>
          <p:cNvPicPr>
            <a:picLocks noChangeAspect="1"/>
          </p:cNvPicPr>
          <p:nvPr/>
        </p:nvPicPr>
        <p:blipFill>
          <a:blip r:embed="rId4"/>
          <a:stretch>
            <a:fillRect/>
          </a:stretch>
        </p:blipFill>
        <p:spPr>
          <a:xfrm>
            <a:off x="6280190" y="3337917"/>
            <a:ext cx="1134070" cy="1360884"/>
          </a:xfrm>
          <a:prstGeom prst="rect">
            <a:avLst/>
          </a:prstGeom>
        </p:spPr>
      </p:pic>
      <p:sp>
        <p:nvSpPr>
          <p:cNvPr id="6" name="Text 2"/>
          <p:cNvSpPr/>
          <p:nvPr/>
        </p:nvSpPr>
        <p:spPr>
          <a:xfrm>
            <a:off x="7754422" y="35647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Real-time inventory</a:t>
            </a:r>
            <a:endParaRPr lang="en-US" sz="2200" dirty="0"/>
          </a:p>
        </p:txBody>
      </p:sp>
      <p:pic>
        <p:nvPicPr>
          <p:cNvPr id="7" name="Image 2" descr="preencoded.png"/>
          <p:cNvPicPr>
            <a:picLocks noChangeAspect="1"/>
          </p:cNvPicPr>
          <p:nvPr/>
        </p:nvPicPr>
        <p:blipFill>
          <a:blip r:embed="rId5"/>
          <a:stretch>
            <a:fillRect/>
          </a:stretch>
        </p:blipFill>
        <p:spPr>
          <a:xfrm>
            <a:off x="6280190" y="4698802"/>
            <a:ext cx="1134070" cy="1360884"/>
          </a:xfrm>
          <a:prstGeom prst="rect">
            <a:avLst/>
          </a:prstGeom>
        </p:spPr>
      </p:pic>
      <p:sp>
        <p:nvSpPr>
          <p:cNvPr id="8" name="Text 3"/>
          <p:cNvSpPr/>
          <p:nvPr/>
        </p:nvSpPr>
        <p:spPr>
          <a:xfrm>
            <a:off x="7754422" y="49256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Matching algorithm</a:t>
            </a:r>
            <a:endParaRPr lang="en-US" sz="2200" dirty="0"/>
          </a:p>
        </p:txBody>
      </p:sp>
      <p:pic>
        <p:nvPicPr>
          <p:cNvPr id="9" name="Image 3" descr="preencoded.png"/>
          <p:cNvPicPr>
            <a:picLocks noChangeAspect="1"/>
          </p:cNvPicPr>
          <p:nvPr/>
        </p:nvPicPr>
        <p:blipFill>
          <a:blip r:embed="rId6"/>
          <a:stretch>
            <a:fillRect/>
          </a:stretch>
        </p:blipFill>
        <p:spPr>
          <a:xfrm>
            <a:off x="6280190" y="6059686"/>
            <a:ext cx="1134070" cy="1360884"/>
          </a:xfrm>
          <a:prstGeom prst="rect">
            <a:avLst/>
          </a:prstGeom>
        </p:spPr>
      </p:pic>
      <p:sp>
        <p:nvSpPr>
          <p:cNvPr id="10" name="Text 4"/>
          <p:cNvSpPr/>
          <p:nvPr/>
        </p:nvSpPr>
        <p:spPr>
          <a:xfrm>
            <a:off x="7754422" y="62865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Transportation</a:t>
            </a:r>
            <a:endParaRPr lang="en-US" sz="2200" dirty="0"/>
          </a:p>
        </p:txBody>
      </p:sp>
      <p:sp>
        <p:nvSpPr>
          <p:cNvPr id="11" name="Rectangle 10"/>
          <p:cNvSpPr/>
          <p:nvPr/>
        </p:nvSpPr>
        <p:spPr>
          <a:xfrm>
            <a:off x="12582939" y="7603434"/>
            <a:ext cx="1948070" cy="57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14701"/>
            <a:ext cx="7270671" cy="566976"/>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Raleway" pitchFamily="34" charset="0"/>
                <a:ea typeface="Raleway" pitchFamily="34" charset="-122"/>
                <a:cs typeface="Raleway" pitchFamily="34" charset="-120"/>
              </a:rPr>
              <a:t>Key Requirements for the Interface</a:t>
            </a:r>
            <a:endParaRPr lang="en-US" sz="3550" dirty="0"/>
          </a:p>
        </p:txBody>
      </p:sp>
      <p:sp>
        <p:nvSpPr>
          <p:cNvPr id="4" name="Text 1"/>
          <p:cNvSpPr/>
          <p:nvPr/>
        </p:nvSpPr>
        <p:spPr>
          <a:xfrm>
            <a:off x="6280190" y="223682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Our interface prioritizes user-friendliness for both donors and recipients. Secure data management ensures food safety and traceability. Location-based search and mobile access are essential. Integration with existing databases is crucial.</a:t>
            </a:r>
            <a:endParaRPr lang="en-US" sz="1750" dirty="0"/>
          </a:p>
        </p:txBody>
      </p:sp>
      <p:sp>
        <p:nvSpPr>
          <p:cNvPr id="5" name="Shape 2"/>
          <p:cNvSpPr/>
          <p:nvPr/>
        </p:nvSpPr>
        <p:spPr>
          <a:xfrm>
            <a:off x="6280190" y="3943588"/>
            <a:ext cx="3664863" cy="1322189"/>
          </a:xfrm>
          <a:prstGeom prst="roundRect">
            <a:avLst>
              <a:gd name="adj" fmla="val 7205"/>
            </a:avLst>
          </a:prstGeom>
          <a:solidFill>
            <a:srgbClr val="E1E1EA"/>
          </a:solidFill>
          <a:ln w="7620">
            <a:solidFill>
              <a:srgbClr val="C7C7D0"/>
            </a:solidFill>
            <a:prstDash val="solid"/>
          </a:ln>
        </p:spPr>
      </p:sp>
      <p:sp>
        <p:nvSpPr>
          <p:cNvPr id="6" name="Text 3"/>
          <p:cNvSpPr/>
          <p:nvPr/>
        </p:nvSpPr>
        <p:spPr>
          <a:xfrm>
            <a:off x="6514624" y="41780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User-friendly</a:t>
            </a:r>
            <a:endParaRPr lang="en-US" sz="2200" dirty="0"/>
          </a:p>
        </p:txBody>
      </p:sp>
      <p:sp>
        <p:nvSpPr>
          <p:cNvPr id="7" name="Text 4"/>
          <p:cNvSpPr/>
          <p:nvPr/>
        </p:nvSpPr>
        <p:spPr>
          <a:xfrm>
            <a:off x="6514624" y="4668441"/>
            <a:ext cx="319599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Easy for all users</a:t>
            </a:r>
            <a:endParaRPr lang="en-US" sz="1750" dirty="0"/>
          </a:p>
        </p:txBody>
      </p:sp>
      <p:sp>
        <p:nvSpPr>
          <p:cNvPr id="8" name="Shape 5"/>
          <p:cNvSpPr/>
          <p:nvPr/>
        </p:nvSpPr>
        <p:spPr>
          <a:xfrm>
            <a:off x="10171867" y="3943588"/>
            <a:ext cx="3664863" cy="1322189"/>
          </a:xfrm>
          <a:prstGeom prst="roundRect">
            <a:avLst>
              <a:gd name="adj" fmla="val 7205"/>
            </a:avLst>
          </a:prstGeom>
          <a:solidFill>
            <a:srgbClr val="E1E1EA"/>
          </a:solidFill>
          <a:ln w="7620">
            <a:solidFill>
              <a:srgbClr val="C7C7D0"/>
            </a:solidFill>
            <a:prstDash val="solid"/>
          </a:ln>
        </p:spPr>
      </p:sp>
      <p:sp>
        <p:nvSpPr>
          <p:cNvPr id="9" name="Text 6"/>
          <p:cNvSpPr/>
          <p:nvPr/>
        </p:nvSpPr>
        <p:spPr>
          <a:xfrm>
            <a:off x="10406301" y="41780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Secure data</a:t>
            </a:r>
            <a:endParaRPr lang="en-US" sz="2200" dirty="0"/>
          </a:p>
        </p:txBody>
      </p:sp>
      <p:sp>
        <p:nvSpPr>
          <p:cNvPr id="10" name="Text 7"/>
          <p:cNvSpPr/>
          <p:nvPr/>
        </p:nvSpPr>
        <p:spPr>
          <a:xfrm>
            <a:off x="10406301" y="4668441"/>
            <a:ext cx="3195995"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Ensure food safety</a:t>
            </a:r>
            <a:endParaRPr lang="en-US" sz="1750" dirty="0"/>
          </a:p>
        </p:txBody>
      </p:sp>
      <p:sp>
        <p:nvSpPr>
          <p:cNvPr id="11" name="Shape 8"/>
          <p:cNvSpPr/>
          <p:nvPr/>
        </p:nvSpPr>
        <p:spPr>
          <a:xfrm>
            <a:off x="6280190" y="5492591"/>
            <a:ext cx="7556421" cy="1322189"/>
          </a:xfrm>
          <a:prstGeom prst="roundRect">
            <a:avLst>
              <a:gd name="adj" fmla="val 7205"/>
            </a:avLst>
          </a:prstGeom>
          <a:solidFill>
            <a:srgbClr val="E1E1EA"/>
          </a:solidFill>
          <a:ln w="7620">
            <a:solidFill>
              <a:srgbClr val="C7C7D0"/>
            </a:solidFill>
            <a:prstDash val="solid"/>
          </a:ln>
        </p:spPr>
      </p:sp>
      <p:sp>
        <p:nvSpPr>
          <p:cNvPr id="12" name="Text 9"/>
          <p:cNvSpPr/>
          <p:nvPr/>
        </p:nvSpPr>
        <p:spPr>
          <a:xfrm>
            <a:off x="6514624" y="57270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Location based</a:t>
            </a:r>
            <a:endParaRPr lang="en-US" sz="2200" dirty="0"/>
          </a:p>
        </p:txBody>
      </p:sp>
      <p:sp>
        <p:nvSpPr>
          <p:cNvPr id="13" name="Text 10"/>
          <p:cNvSpPr/>
          <p:nvPr/>
        </p:nvSpPr>
        <p:spPr>
          <a:xfrm>
            <a:off x="6514624" y="6217444"/>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Find nearby options</a:t>
            </a:r>
            <a:endParaRPr lang="en-US" sz="1750" dirty="0"/>
          </a:p>
        </p:txBody>
      </p:sp>
      <p:sp>
        <p:nvSpPr>
          <p:cNvPr id="14" name="Rectangle 13"/>
          <p:cNvSpPr/>
          <p:nvPr/>
        </p:nvSpPr>
        <p:spPr>
          <a:xfrm>
            <a:off x="12582939" y="7603434"/>
            <a:ext cx="1948070" cy="57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0571"/>
            <a:ext cx="9700379"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aleway" pitchFamily="34" charset="0"/>
                <a:ea typeface="Raleway" pitchFamily="34" charset="-122"/>
                <a:cs typeface="Raleway" pitchFamily="34" charset="-120"/>
              </a:rPr>
              <a:t>Implementation: System Architecture</a:t>
            </a:r>
            <a:endParaRPr lang="en-US" sz="4450" dirty="0"/>
          </a:p>
        </p:txBody>
      </p:sp>
      <p:sp>
        <p:nvSpPr>
          <p:cNvPr id="3" name="Text 1"/>
          <p:cNvSpPr/>
          <p:nvPr/>
        </p:nvSpPr>
        <p:spPr>
          <a:xfrm>
            <a:off x="793790" y="192297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Roboto" pitchFamily="34" charset="0"/>
                <a:ea typeface="Roboto" pitchFamily="34" charset="-122"/>
                <a:cs typeface="Roboto" pitchFamily="34" charset="-120"/>
              </a:rPr>
              <a:t>Our system architecture leverages cloud infrastructure. Donors, the interface, and recipients share data. A relational database stores food listings and user profiles. APIs and mobile frameworks ensure accessibility.</a:t>
            </a:r>
            <a:endParaRPr lang="en-US" sz="1750" dirty="0"/>
          </a:p>
        </p:txBody>
      </p:sp>
      <p:sp>
        <p:nvSpPr>
          <p:cNvPr id="4" name="Text 2"/>
          <p:cNvSpPr/>
          <p:nvPr/>
        </p:nvSpPr>
        <p:spPr>
          <a:xfrm>
            <a:off x="1857256" y="353341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FFFFFF"/>
                </a:solidFill>
                <a:latin typeface="Raleway" pitchFamily="34" charset="0"/>
                <a:ea typeface="Raleway" pitchFamily="34" charset="-122"/>
                <a:cs typeface="Raleway" pitchFamily="34" charset="-120"/>
              </a:rPr>
              <a:t>Cloud</a:t>
            </a:r>
            <a:endParaRPr lang="en-US" sz="2200" dirty="0"/>
          </a:p>
        </p:txBody>
      </p:sp>
      <p:sp>
        <p:nvSpPr>
          <p:cNvPr id="5" name="Text 3"/>
          <p:cNvSpPr/>
          <p:nvPr/>
        </p:nvSpPr>
        <p:spPr>
          <a:xfrm>
            <a:off x="793790" y="4023836"/>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FFFFFF"/>
                </a:solidFill>
                <a:latin typeface="Roboto" pitchFamily="34" charset="0"/>
                <a:ea typeface="Roboto" pitchFamily="34" charset="-122"/>
                <a:cs typeface="Roboto" pitchFamily="34" charset="-120"/>
              </a:rPr>
              <a:t>Infrastructure</a:t>
            </a:r>
            <a:endParaRPr lang="en-US" sz="1750" dirty="0"/>
          </a:p>
        </p:txBody>
      </p:sp>
      <p:pic>
        <p:nvPicPr>
          <p:cNvPr id="6" name="Image 0" descr="preencoded.png"/>
          <p:cNvPicPr>
            <a:picLocks noChangeAspect="1"/>
          </p:cNvPicPr>
          <p:nvPr/>
        </p:nvPicPr>
        <p:blipFill>
          <a:blip r:embed="rId3"/>
          <a:stretch>
            <a:fillRect/>
          </a:stretch>
        </p:blipFill>
        <p:spPr>
          <a:xfrm>
            <a:off x="5032653" y="2903934"/>
            <a:ext cx="4564975" cy="4564975"/>
          </a:xfrm>
          <a:prstGeom prst="rect">
            <a:avLst/>
          </a:prstGeom>
        </p:spPr>
      </p:pic>
      <p:sp>
        <p:nvSpPr>
          <p:cNvPr id="7" name="Text 4"/>
          <p:cNvSpPr/>
          <p:nvPr/>
        </p:nvSpPr>
        <p:spPr>
          <a:xfrm>
            <a:off x="6226731" y="3667006"/>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Raleway" pitchFamily="34" charset="0"/>
                <a:ea typeface="Raleway" pitchFamily="34" charset="-122"/>
                <a:cs typeface="Raleway" pitchFamily="34" charset="-120"/>
              </a:rPr>
              <a:t>1</a:t>
            </a:r>
            <a:endParaRPr lang="en-US" sz="2650" dirty="0"/>
          </a:p>
        </p:txBody>
      </p:sp>
      <p:sp>
        <p:nvSpPr>
          <p:cNvPr id="8" name="Text 5"/>
          <p:cNvSpPr/>
          <p:nvPr/>
        </p:nvSpPr>
        <p:spPr>
          <a:xfrm>
            <a:off x="9937790" y="35334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aleway" pitchFamily="34" charset="0"/>
                <a:ea typeface="Raleway" pitchFamily="34" charset="-122"/>
                <a:cs typeface="Raleway" pitchFamily="34" charset="-120"/>
              </a:rPr>
              <a:t>Database</a:t>
            </a:r>
            <a:endParaRPr lang="en-US" sz="2200" dirty="0"/>
          </a:p>
        </p:txBody>
      </p:sp>
      <p:sp>
        <p:nvSpPr>
          <p:cNvPr id="9" name="Text 6"/>
          <p:cNvSpPr/>
          <p:nvPr/>
        </p:nvSpPr>
        <p:spPr>
          <a:xfrm>
            <a:off x="9937790" y="402383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Roboto" pitchFamily="34" charset="0"/>
                <a:ea typeface="Roboto" pitchFamily="34" charset="-122"/>
                <a:cs typeface="Roboto" pitchFamily="34" charset="-120"/>
              </a:rPr>
              <a:t>Storage</a:t>
            </a:r>
            <a:endParaRPr lang="en-US" sz="1750" dirty="0"/>
          </a:p>
        </p:txBody>
      </p:sp>
      <p:pic>
        <p:nvPicPr>
          <p:cNvPr id="10" name="Image 1" descr="preencoded.png"/>
          <p:cNvPicPr>
            <a:picLocks noChangeAspect="1"/>
          </p:cNvPicPr>
          <p:nvPr/>
        </p:nvPicPr>
        <p:blipFill>
          <a:blip r:embed="rId4"/>
          <a:stretch>
            <a:fillRect/>
          </a:stretch>
        </p:blipFill>
        <p:spPr>
          <a:xfrm>
            <a:off x="5032653" y="2903934"/>
            <a:ext cx="4564975" cy="4564975"/>
          </a:xfrm>
          <a:prstGeom prst="rect">
            <a:avLst/>
          </a:prstGeom>
        </p:spPr>
      </p:pic>
      <p:sp>
        <p:nvSpPr>
          <p:cNvPr id="11" name="Text 7"/>
          <p:cNvSpPr/>
          <p:nvPr/>
        </p:nvSpPr>
        <p:spPr>
          <a:xfrm>
            <a:off x="8452604" y="4055507"/>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Raleway" pitchFamily="34" charset="0"/>
                <a:ea typeface="Raleway" pitchFamily="34" charset="-122"/>
                <a:cs typeface="Raleway" pitchFamily="34" charset="-120"/>
              </a:rPr>
              <a:t>2</a:t>
            </a:r>
            <a:endParaRPr lang="en-US" sz="2650" dirty="0"/>
          </a:p>
        </p:txBody>
      </p:sp>
      <p:sp>
        <p:nvSpPr>
          <p:cNvPr id="12" name="Text 8"/>
          <p:cNvSpPr/>
          <p:nvPr/>
        </p:nvSpPr>
        <p:spPr>
          <a:xfrm>
            <a:off x="9937790" y="59859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aleway" pitchFamily="34" charset="0"/>
                <a:ea typeface="Raleway" pitchFamily="34" charset="-122"/>
                <a:cs typeface="Raleway" pitchFamily="34" charset="-120"/>
              </a:rPr>
              <a:t>APIs</a:t>
            </a:r>
            <a:endParaRPr lang="en-US" sz="2200" dirty="0"/>
          </a:p>
        </p:txBody>
      </p:sp>
      <p:sp>
        <p:nvSpPr>
          <p:cNvPr id="13" name="Text 9"/>
          <p:cNvSpPr/>
          <p:nvPr/>
        </p:nvSpPr>
        <p:spPr>
          <a:xfrm>
            <a:off x="9937790" y="6476405"/>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Roboto" pitchFamily="34" charset="0"/>
                <a:ea typeface="Roboto" pitchFamily="34" charset="-122"/>
                <a:cs typeface="Roboto" pitchFamily="34" charset="-120"/>
              </a:rPr>
              <a:t>Connections</a:t>
            </a:r>
            <a:endParaRPr lang="en-US" sz="1750" dirty="0"/>
          </a:p>
        </p:txBody>
      </p:sp>
      <p:pic>
        <p:nvPicPr>
          <p:cNvPr id="14" name="Image 2" descr="preencoded.png"/>
          <p:cNvPicPr>
            <a:picLocks noChangeAspect="1"/>
          </p:cNvPicPr>
          <p:nvPr/>
        </p:nvPicPr>
        <p:blipFill>
          <a:blip r:embed="rId5"/>
          <a:stretch>
            <a:fillRect/>
          </a:stretch>
        </p:blipFill>
        <p:spPr>
          <a:xfrm>
            <a:off x="5032653" y="2903934"/>
            <a:ext cx="4564975" cy="4564975"/>
          </a:xfrm>
          <a:prstGeom prst="rect">
            <a:avLst/>
          </a:prstGeom>
        </p:spPr>
      </p:pic>
      <p:sp>
        <p:nvSpPr>
          <p:cNvPr id="15" name="Text 10"/>
          <p:cNvSpPr/>
          <p:nvPr/>
        </p:nvSpPr>
        <p:spPr>
          <a:xfrm>
            <a:off x="8064103" y="6281380"/>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Raleway" pitchFamily="34" charset="0"/>
                <a:ea typeface="Raleway" pitchFamily="34" charset="-122"/>
                <a:cs typeface="Raleway" pitchFamily="34" charset="-120"/>
              </a:rPr>
              <a:t>3</a:t>
            </a:r>
            <a:endParaRPr lang="en-US" sz="2650" dirty="0"/>
          </a:p>
        </p:txBody>
      </p:sp>
      <p:sp>
        <p:nvSpPr>
          <p:cNvPr id="16" name="Text 11"/>
          <p:cNvSpPr/>
          <p:nvPr/>
        </p:nvSpPr>
        <p:spPr>
          <a:xfrm>
            <a:off x="1857256" y="5985986"/>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FFFFFF"/>
                </a:solidFill>
                <a:latin typeface="Raleway" pitchFamily="34" charset="0"/>
                <a:ea typeface="Raleway" pitchFamily="34" charset="-122"/>
                <a:cs typeface="Raleway" pitchFamily="34" charset="-120"/>
              </a:rPr>
              <a:t>Mobile</a:t>
            </a:r>
            <a:endParaRPr lang="en-US" sz="2200" dirty="0"/>
          </a:p>
        </p:txBody>
      </p:sp>
      <p:sp>
        <p:nvSpPr>
          <p:cNvPr id="17" name="Text 12"/>
          <p:cNvSpPr/>
          <p:nvPr/>
        </p:nvSpPr>
        <p:spPr>
          <a:xfrm>
            <a:off x="793790" y="6476405"/>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FFFFFF"/>
                </a:solidFill>
                <a:latin typeface="Roboto" pitchFamily="34" charset="0"/>
                <a:ea typeface="Roboto" pitchFamily="34" charset="-122"/>
                <a:cs typeface="Roboto" pitchFamily="34" charset="-120"/>
              </a:rPr>
              <a:t>Access</a:t>
            </a:r>
            <a:endParaRPr lang="en-US" sz="1750" dirty="0"/>
          </a:p>
        </p:txBody>
      </p:sp>
      <p:pic>
        <p:nvPicPr>
          <p:cNvPr id="18" name="Image 3" descr="preencoded.png"/>
          <p:cNvPicPr>
            <a:picLocks noChangeAspect="1"/>
          </p:cNvPicPr>
          <p:nvPr/>
        </p:nvPicPr>
        <p:blipFill>
          <a:blip r:embed="rId6"/>
          <a:stretch>
            <a:fillRect/>
          </a:stretch>
        </p:blipFill>
        <p:spPr>
          <a:xfrm>
            <a:off x="5032653" y="2903934"/>
            <a:ext cx="4564975" cy="4564975"/>
          </a:xfrm>
          <a:prstGeom prst="rect">
            <a:avLst/>
          </a:prstGeom>
        </p:spPr>
      </p:pic>
      <p:sp>
        <p:nvSpPr>
          <p:cNvPr id="19" name="Text 13"/>
          <p:cNvSpPr/>
          <p:nvPr/>
        </p:nvSpPr>
        <p:spPr>
          <a:xfrm>
            <a:off x="5838230" y="5892879"/>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Raleway" pitchFamily="34" charset="0"/>
                <a:ea typeface="Raleway" pitchFamily="34" charset="-122"/>
                <a:cs typeface="Raleway" pitchFamily="34" charset="-120"/>
              </a:rPr>
              <a:t>4</a:t>
            </a:r>
            <a:endParaRPr lang="en-US" sz="2650" dirty="0"/>
          </a:p>
        </p:txBody>
      </p:sp>
      <p:sp>
        <p:nvSpPr>
          <p:cNvPr id="20" name="Rectangle 19"/>
          <p:cNvSpPr/>
          <p:nvPr/>
        </p:nvSpPr>
        <p:spPr>
          <a:xfrm>
            <a:off x="12582939" y="7603434"/>
            <a:ext cx="1948070" cy="576470"/>
          </a:xfrm>
          <a:prstGeom prst="rect">
            <a:avLst/>
          </a:prstGeom>
          <a:solidFill>
            <a:srgbClr val="454242"/>
          </a:solidFill>
          <a:ln>
            <a:solidFill>
              <a:srgbClr val="45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55652"/>
            <a:ext cx="5761077"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Visualizing the Output</a:t>
            </a:r>
            <a:endParaRPr lang="en-US" sz="4450" dirty="0"/>
          </a:p>
        </p:txBody>
      </p:sp>
      <p:sp>
        <p:nvSpPr>
          <p:cNvPr id="3" name="Text 1"/>
          <p:cNvSpPr/>
          <p:nvPr/>
        </p:nvSpPr>
        <p:spPr>
          <a:xfrm>
            <a:off x="793790" y="351805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Donor dashboards offer food listing options. Recipient dashboards display available food and delivery scheduling. Mobile apps provide navigation and delivery confirmation. These visuals enhance usability and efficiency.</a:t>
            </a:r>
            <a:endParaRPr lang="en-US" sz="1750" dirty="0"/>
          </a:p>
        </p:txBody>
      </p:sp>
      <p:sp>
        <p:nvSpPr>
          <p:cNvPr id="4" name="Text 2"/>
          <p:cNvSpPr/>
          <p:nvPr/>
        </p:nvSpPr>
        <p:spPr>
          <a:xfrm>
            <a:off x="793790" y="47258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Donor dashboard</a:t>
            </a:r>
            <a:endParaRPr lang="en-US" sz="2200" dirty="0"/>
          </a:p>
        </p:txBody>
      </p:sp>
      <p:sp>
        <p:nvSpPr>
          <p:cNvPr id="5" name="Text 3"/>
          <p:cNvSpPr/>
          <p:nvPr/>
        </p:nvSpPr>
        <p:spPr>
          <a:xfrm>
            <a:off x="793790" y="530697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Listing options</a:t>
            </a:r>
            <a:endParaRPr lang="en-US" sz="1750" dirty="0"/>
          </a:p>
        </p:txBody>
      </p:sp>
      <p:sp>
        <p:nvSpPr>
          <p:cNvPr id="6" name="Text 4"/>
          <p:cNvSpPr/>
          <p:nvPr/>
        </p:nvSpPr>
        <p:spPr>
          <a:xfrm>
            <a:off x="7599521" y="47258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Recipient dashboard</a:t>
            </a:r>
            <a:endParaRPr lang="en-US" sz="2200" dirty="0"/>
          </a:p>
        </p:txBody>
      </p:sp>
      <p:sp>
        <p:nvSpPr>
          <p:cNvPr id="7" name="Text 5"/>
          <p:cNvSpPr/>
          <p:nvPr/>
        </p:nvSpPr>
        <p:spPr>
          <a:xfrm>
            <a:off x="7599521" y="530697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Delivery scheduling</a:t>
            </a:r>
            <a:endParaRPr lang="en-US" sz="1750" dirty="0"/>
          </a:p>
        </p:txBody>
      </p:sp>
      <p:sp>
        <p:nvSpPr>
          <p:cNvPr id="8" name="Rectangle 7"/>
          <p:cNvSpPr/>
          <p:nvPr/>
        </p:nvSpPr>
        <p:spPr>
          <a:xfrm>
            <a:off x="12582939" y="7603434"/>
            <a:ext cx="1948070" cy="57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357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Advantages of the Food Redistribution Interface</a:t>
            </a:r>
            <a:endParaRPr lang="en-US" sz="4450" dirty="0"/>
          </a:p>
        </p:txBody>
      </p:sp>
      <p:sp>
        <p:nvSpPr>
          <p:cNvPr id="4" name="Text 1"/>
          <p:cNvSpPr/>
          <p:nvPr/>
        </p:nvSpPr>
        <p:spPr>
          <a:xfrm>
            <a:off x="793790" y="273129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Our interface reduces food waste and increases food access. Businesses save on disposal fees. Environmental benefits include lower emissions. We aim for community impact and collaboration.</a:t>
            </a:r>
            <a:endParaRPr lang="en-US" sz="1750" dirty="0"/>
          </a:p>
        </p:txBody>
      </p:sp>
      <p:pic>
        <p:nvPicPr>
          <p:cNvPr id="5" name="Image 1" descr="preencoded.png"/>
          <p:cNvPicPr>
            <a:picLocks noChangeAspect="1"/>
          </p:cNvPicPr>
          <p:nvPr/>
        </p:nvPicPr>
        <p:blipFill>
          <a:blip r:embed="rId4"/>
          <a:stretch>
            <a:fillRect/>
          </a:stretch>
        </p:blipFill>
        <p:spPr>
          <a:xfrm>
            <a:off x="793790" y="4114800"/>
            <a:ext cx="566976" cy="566976"/>
          </a:xfrm>
          <a:prstGeom prst="rect">
            <a:avLst/>
          </a:prstGeom>
        </p:spPr>
      </p:pic>
      <p:sp>
        <p:nvSpPr>
          <p:cNvPr id="6" name="Text 2"/>
          <p:cNvSpPr/>
          <p:nvPr/>
        </p:nvSpPr>
        <p:spPr>
          <a:xfrm>
            <a:off x="1587579" y="40751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Reduce Waste</a:t>
            </a:r>
            <a:endParaRPr lang="en-US" sz="2200" dirty="0"/>
          </a:p>
        </p:txBody>
      </p:sp>
      <p:pic>
        <p:nvPicPr>
          <p:cNvPr id="7" name="Image 2" descr="preencoded.png"/>
          <p:cNvPicPr>
            <a:picLocks noChangeAspect="1"/>
          </p:cNvPicPr>
          <p:nvPr/>
        </p:nvPicPr>
        <p:blipFill>
          <a:blip r:embed="rId5"/>
          <a:stretch>
            <a:fillRect/>
          </a:stretch>
        </p:blipFill>
        <p:spPr>
          <a:xfrm>
            <a:off x="793790" y="5401866"/>
            <a:ext cx="566976" cy="566976"/>
          </a:xfrm>
          <a:prstGeom prst="rect">
            <a:avLst/>
          </a:prstGeom>
        </p:spPr>
      </p:pic>
      <p:sp>
        <p:nvSpPr>
          <p:cNvPr id="8" name="Text 3"/>
          <p:cNvSpPr/>
          <p:nvPr/>
        </p:nvSpPr>
        <p:spPr>
          <a:xfrm>
            <a:off x="1587579" y="53622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Increase Access</a:t>
            </a:r>
            <a:endParaRPr lang="en-US" sz="2200" dirty="0"/>
          </a:p>
        </p:txBody>
      </p:sp>
      <p:pic>
        <p:nvPicPr>
          <p:cNvPr id="9" name="Image 3" descr="preencoded.png"/>
          <p:cNvPicPr>
            <a:picLocks noChangeAspect="1"/>
          </p:cNvPicPr>
          <p:nvPr/>
        </p:nvPicPr>
        <p:blipFill>
          <a:blip r:embed="rId6"/>
          <a:stretch>
            <a:fillRect/>
          </a:stretch>
        </p:blipFill>
        <p:spPr>
          <a:xfrm>
            <a:off x="793790" y="6688931"/>
            <a:ext cx="566976" cy="566976"/>
          </a:xfrm>
          <a:prstGeom prst="rect">
            <a:avLst/>
          </a:prstGeom>
        </p:spPr>
      </p:pic>
      <p:sp>
        <p:nvSpPr>
          <p:cNvPr id="10" name="Text 4"/>
          <p:cNvSpPr/>
          <p:nvPr/>
        </p:nvSpPr>
        <p:spPr>
          <a:xfrm>
            <a:off x="1587579" y="66492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Cost Savings</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74508"/>
            <a:ext cx="5822275"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Conclusion: A Solution</a:t>
            </a:r>
            <a:endParaRPr lang="en-US" sz="4450" dirty="0"/>
          </a:p>
        </p:txBody>
      </p:sp>
      <p:sp>
        <p:nvSpPr>
          <p:cNvPr id="3" name="Text 1"/>
          <p:cNvSpPr/>
          <p:nvPr/>
        </p:nvSpPr>
        <p:spPr>
          <a:xfrm>
            <a:off x="793790" y="293691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Our interface offers a scalable solution. We can combat food waste and hunger by connecting surplus food with those in need. Participate in our platform and support food redistribution efforts. Together, we can create a sustainable food system.</a:t>
            </a:r>
            <a:endParaRPr lang="en-US" sz="1750" dirty="0"/>
          </a:p>
        </p:txBody>
      </p:sp>
      <p:pic>
        <p:nvPicPr>
          <p:cNvPr id="4" name="Image 0" descr="preencoded.png"/>
          <p:cNvPicPr>
            <a:picLocks noChangeAspect="1"/>
          </p:cNvPicPr>
          <p:nvPr/>
        </p:nvPicPr>
        <p:blipFill>
          <a:blip r:embed="rId3"/>
          <a:stretch>
            <a:fillRect/>
          </a:stretch>
        </p:blipFill>
        <p:spPr>
          <a:xfrm>
            <a:off x="2978348" y="3917871"/>
            <a:ext cx="2152055" cy="807958"/>
          </a:xfrm>
          <a:prstGeom prst="rect">
            <a:avLst/>
          </a:prstGeom>
        </p:spPr>
      </p:pic>
      <p:sp>
        <p:nvSpPr>
          <p:cNvPr id="5" name="Text 2"/>
          <p:cNvSpPr/>
          <p:nvPr/>
        </p:nvSpPr>
        <p:spPr>
          <a:xfrm>
            <a:off x="3894892" y="420969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3C3939"/>
                </a:solidFill>
                <a:latin typeface="Raleway" pitchFamily="34" charset="0"/>
                <a:ea typeface="Raleway" pitchFamily="34" charset="-122"/>
                <a:cs typeface="Raleway" pitchFamily="34" charset="-120"/>
              </a:rPr>
              <a:t>1</a:t>
            </a:r>
            <a:endParaRPr lang="en-US" sz="2500" dirty="0"/>
          </a:p>
        </p:txBody>
      </p:sp>
      <p:sp>
        <p:nvSpPr>
          <p:cNvPr id="6" name="Text 3"/>
          <p:cNvSpPr/>
          <p:nvPr/>
        </p:nvSpPr>
        <p:spPr>
          <a:xfrm>
            <a:off x="5357217" y="4144685"/>
            <a:ext cx="2269569"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Sustainable Food</a:t>
            </a:r>
            <a:endParaRPr lang="en-US" sz="2200" dirty="0"/>
          </a:p>
        </p:txBody>
      </p:sp>
      <p:sp>
        <p:nvSpPr>
          <p:cNvPr id="7" name="Shape 4"/>
          <p:cNvSpPr/>
          <p:nvPr/>
        </p:nvSpPr>
        <p:spPr>
          <a:xfrm>
            <a:off x="5187077" y="4738926"/>
            <a:ext cx="8592860" cy="15240"/>
          </a:xfrm>
          <a:prstGeom prst="roundRect">
            <a:avLst>
              <a:gd name="adj" fmla="val 625116"/>
            </a:avLst>
          </a:prstGeom>
          <a:solidFill>
            <a:srgbClr val="C7C7D0"/>
          </a:solidFill>
          <a:ln/>
        </p:spPr>
      </p:sp>
      <p:pic>
        <p:nvPicPr>
          <p:cNvPr id="8" name="Image 1" descr="preencoded.png"/>
          <p:cNvPicPr>
            <a:picLocks noChangeAspect="1"/>
          </p:cNvPicPr>
          <p:nvPr/>
        </p:nvPicPr>
        <p:blipFill>
          <a:blip r:embed="rId4"/>
          <a:stretch>
            <a:fillRect/>
          </a:stretch>
        </p:blipFill>
        <p:spPr>
          <a:xfrm>
            <a:off x="1902381" y="4782503"/>
            <a:ext cx="4304109" cy="807958"/>
          </a:xfrm>
          <a:prstGeom prst="rect">
            <a:avLst/>
          </a:prstGeom>
        </p:spPr>
      </p:pic>
      <p:sp>
        <p:nvSpPr>
          <p:cNvPr id="9" name="Text 5"/>
          <p:cNvSpPr/>
          <p:nvPr/>
        </p:nvSpPr>
        <p:spPr>
          <a:xfrm>
            <a:off x="3894892" y="4987171"/>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3C3939"/>
                </a:solidFill>
                <a:latin typeface="Raleway" pitchFamily="34" charset="0"/>
                <a:ea typeface="Raleway" pitchFamily="34" charset="-122"/>
                <a:cs typeface="Raleway" pitchFamily="34" charset="-120"/>
              </a:rPr>
              <a:t>2</a:t>
            </a:r>
            <a:endParaRPr lang="en-US" sz="2500" dirty="0"/>
          </a:p>
        </p:txBody>
      </p:sp>
      <p:sp>
        <p:nvSpPr>
          <p:cNvPr id="10" name="Text 6"/>
          <p:cNvSpPr/>
          <p:nvPr/>
        </p:nvSpPr>
        <p:spPr>
          <a:xfrm>
            <a:off x="6433304" y="5009317"/>
            <a:ext cx="2067758"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Reduce Hunger</a:t>
            </a:r>
            <a:endParaRPr lang="en-US" sz="2200" dirty="0"/>
          </a:p>
        </p:txBody>
      </p:sp>
      <p:sp>
        <p:nvSpPr>
          <p:cNvPr id="11" name="Shape 7"/>
          <p:cNvSpPr/>
          <p:nvPr/>
        </p:nvSpPr>
        <p:spPr>
          <a:xfrm>
            <a:off x="6263164" y="5603558"/>
            <a:ext cx="7516773" cy="15240"/>
          </a:xfrm>
          <a:prstGeom prst="roundRect">
            <a:avLst>
              <a:gd name="adj" fmla="val 625116"/>
            </a:avLst>
          </a:prstGeom>
          <a:solidFill>
            <a:srgbClr val="C7C7D0"/>
          </a:solidFill>
          <a:ln/>
        </p:spPr>
      </p:sp>
      <p:pic>
        <p:nvPicPr>
          <p:cNvPr id="12" name="Image 2" descr="preencoded.png"/>
          <p:cNvPicPr>
            <a:picLocks noChangeAspect="1"/>
          </p:cNvPicPr>
          <p:nvPr/>
        </p:nvPicPr>
        <p:blipFill>
          <a:blip r:embed="rId5"/>
          <a:stretch>
            <a:fillRect/>
          </a:stretch>
        </p:blipFill>
        <p:spPr>
          <a:xfrm>
            <a:off x="826294" y="5647134"/>
            <a:ext cx="6456164" cy="807958"/>
          </a:xfrm>
          <a:prstGeom prst="rect">
            <a:avLst/>
          </a:prstGeom>
        </p:spPr>
      </p:pic>
      <p:sp>
        <p:nvSpPr>
          <p:cNvPr id="13" name="Text 8"/>
          <p:cNvSpPr/>
          <p:nvPr/>
        </p:nvSpPr>
        <p:spPr>
          <a:xfrm>
            <a:off x="3894773" y="585180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3C3939"/>
                </a:solidFill>
                <a:latin typeface="Raleway" pitchFamily="34" charset="0"/>
                <a:ea typeface="Raleway" pitchFamily="34" charset="-122"/>
                <a:cs typeface="Raleway" pitchFamily="34" charset="-120"/>
              </a:rPr>
              <a:t>3</a:t>
            </a:r>
            <a:endParaRPr lang="en-US" sz="2500" dirty="0"/>
          </a:p>
        </p:txBody>
      </p:sp>
      <p:sp>
        <p:nvSpPr>
          <p:cNvPr id="14" name="Text 9"/>
          <p:cNvSpPr/>
          <p:nvPr/>
        </p:nvSpPr>
        <p:spPr>
          <a:xfrm>
            <a:off x="7509272" y="5873948"/>
            <a:ext cx="1940243"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Combat Waste</a:t>
            </a:r>
            <a:endParaRPr lang="en-US" sz="2200" dirty="0"/>
          </a:p>
        </p:txBody>
      </p:sp>
      <p:sp>
        <p:nvSpPr>
          <p:cNvPr id="15" name="Rectangle 14"/>
          <p:cNvSpPr/>
          <p:nvPr/>
        </p:nvSpPr>
        <p:spPr>
          <a:xfrm>
            <a:off x="12582939" y="7603434"/>
            <a:ext cx="1948070" cy="57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396</Words>
  <Application>Microsoft Office PowerPoint</Application>
  <PresentationFormat>Custom</PresentationFormat>
  <Paragraphs>64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Raleway</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student</cp:lastModifiedBy>
  <cp:revision>2</cp:revision>
  <dcterms:created xsi:type="dcterms:W3CDTF">2025-03-22T05:02:00Z</dcterms:created>
  <dcterms:modified xsi:type="dcterms:W3CDTF">2025-03-22T05:04:59Z</dcterms:modified>
</cp:coreProperties>
</file>